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Epilogue" panose="020B0604020202020204" charset="0"/>
      <p:regular r:id="rId18"/>
    </p:embeddedFont>
    <p:embeddedFont>
      <p:font typeface="Fraunces Medium" panose="020B0604020202020204" charset="0"/>
      <p:regular r:id="rId1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4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6241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2835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Manipulation de Fichiers en PHP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56616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Découvrez les fondamentaux de la gestion des fichiers avec PHP, essentiels pour toute application web moderne.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4946"/>
            <a:ext cx="805350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Pourquoi Manipuler des Fichiers ?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9185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manipulation de fichiers est cruciale pour diverses tâches dans les applications web, notamment 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307437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8C98CA"/>
          </a:solidFill>
          <a:ln/>
        </p:spPr>
      </p:sp>
      <p:sp>
        <p:nvSpPr>
          <p:cNvPr id="5" name="Shape 3"/>
          <p:cNvSpPr/>
          <p:nvPr/>
        </p:nvSpPr>
        <p:spPr>
          <a:xfrm>
            <a:off x="3707249" y="3032641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8C98CA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5843" y="3181469"/>
            <a:ext cx="238125" cy="29765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15008" y="382643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Enregistrer des Logs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15008" y="4255651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Suivi des bugs et événements importants.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7414379" y="3307437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8C98CA"/>
          </a:solidFill>
          <a:ln/>
        </p:spPr>
      </p:sp>
      <p:sp>
        <p:nvSpPr>
          <p:cNvPr id="10" name="Shape 7"/>
          <p:cNvSpPr/>
          <p:nvPr/>
        </p:nvSpPr>
        <p:spPr>
          <a:xfrm>
            <a:off x="10327838" y="3032641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8C98CA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6432" y="3181469"/>
            <a:ext cx="238125" cy="29765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35597" y="3826431"/>
            <a:ext cx="304085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Sauvegarder des Données</a:t>
            </a:r>
            <a:endParaRPr lang="en-US" sz="1950" dirty="0"/>
          </a:p>
        </p:txBody>
      </p:sp>
      <p:sp>
        <p:nvSpPr>
          <p:cNvPr id="13" name="Text 9"/>
          <p:cNvSpPr/>
          <p:nvPr/>
        </p:nvSpPr>
        <p:spPr>
          <a:xfrm>
            <a:off x="7635597" y="4255651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Stockage des informations utilisateur.</a:t>
            </a:r>
            <a:endParaRPr lang="en-US" sz="1550" dirty="0"/>
          </a:p>
        </p:txBody>
      </p:sp>
      <p:sp>
        <p:nvSpPr>
          <p:cNvPr id="14" name="Shape 10"/>
          <p:cNvSpPr/>
          <p:nvPr/>
        </p:nvSpPr>
        <p:spPr>
          <a:xfrm>
            <a:off x="793790" y="5267563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8C98CA"/>
          </a:solidFill>
          <a:ln/>
        </p:spPr>
      </p:sp>
      <p:sp>
        <p:nvSpPr>
          <p:cNvPr id="15" name="Shape 11"/>
          <p:cNvSpPr/>
          <p:nvPr/>
        </p:nvSpPr>
        <p:spPr>
          <a:xfrm>
            <a:off x="3707249" y="4992767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8C98CA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5843" y="5141595"/>
            <a:ext cx="238125" cy="297656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015008" y="5786557"/>
            <a:ext cx="326433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Charger des Configurations</a:t>
            </a:r>
            <a:endParaRPr lang="en-US" sz="1950" dirty="0"/>
          </a:p>
        </p:txBody>
      </p:sp>
      <p:sp>
        <p:nvSpPr>
          <p:cNvPr id="18" name="Text 13"/>
          <p:cNvSpPr/>
          <p:nvPr/>
        </p:nvSpPr>
        <p:spPr>
          <a:xfrm>
            <a:off x="1015008" y="6215777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Gestion des paramètres d'application.</a:t>
            </a:r>
            <a:endParaRPr lang="en-US" sz="1550" dirty="0"/>
          </a:p>
        </p:txBody>
      </p:sp>
      <p:sp>
        <p:nvSpPr>
          <p:cNvPr id="19" name="Shape 14"/>
          <p:cNvSpPr/>
          <p:nvPr/>
        </p:nvSpPr>
        <p:spPr>
          <a:xfrm>
            <a:off x="7414379" y="5267563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8C98CA"/>
          </a:solidFill>
          <a:ln/>
        </p:spPr>
      </p:sp>
      <p:sp>
        <p:nvSpPr>
          <p:cNvPr id="20" name="Shape 15"/>
          <p:cNvSpPr/>
          <p:nvPr/>
        </p:nvSpPr>
        <p:spPr>
          <a:xfrm>
            <a:off x="10327838" y="4992767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8C98CA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06432" y="5141595"/>
            <a:ext cx="238125" cy="297656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35597" y="5786557"/>
            <a:ext cx="378892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Stocker du Contenu Temporaire</a:t>
            </a:r>
            <a:endParaRPr lang="en-US" sz="1950" dirty="0"/>
          </a:p>
        </p:txBody>
      </p:sp>
      <p:sp>
        <p:nvSpPr>
          <p:cNvPr id="23" name="Text 17"/>
          <p:cNvSpPr/>
          <p:nvPr/>
        </p:nvSpPr>
        <p:spPr>
          <a:xfrm>
            <a:off x="7635597" y="6215777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Gestion des fichiers intermédiaires.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7726"/>
            <a:ext cx="690919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Lire un Fichier avec readfile()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2725460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fonction </a:t>
            </a: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readfile()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permet de lire le contenu d’un fichier et de l'afficher directement à l'écran.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280190" y="3583781"/>
            <a:ext cx="7556421" cy="2837974"/>
          </a:xfrm>
          <a:prstGeom prst="roundRect">
            <a:avLst>
              <a:gd name="adj" fmla="val 2937"/>
            </a:avLst>
          </a:prstGeom>
          <a:solidFill>
            <a:srgbClr val="151B33"/>
          </a:solidFill>
          <a:ln/>
        </p:spPr>
      </p:sp>
      <p:sp>
        <p:nvSpPr>
          <p:cNvPr id="6" name="Shape 3"/>
          <p:cNvSpPr/>
          <p:nvPr/>
        </p:nvSpPr>
        <p:spPr>
          <a:xfrm>
            <a:off x="6270307" y="3583781"/>
            <a:ext cx="7576185" cy="2837974"/>
          </a:xfrm>
          <a:prstGeom prst="roundRect">
            <a:avLst>
              <a:gd name="adj" fmla="val 1049"/>
            </a:avLst>
          </a:prstGeom>
          <a:solidFill>
            <a:srgbClr val="151B33"/>
          </a:solidFill>
          <a:ln/>
        </p:spPr>
      </p:sp>
      <p:sp>
        <p:nvSpPr>
          <p:cNvPr id="7" name="Text 4"/>
          <p:cNvSpPr/>
          <p:nvPr/>
        </p:nvSpPr>
        <p:spPr>
          <a:xfrm>
            <a:off x="6468666" y="3732609"/>
            <a:ext cx="717946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highlight>
                  <a:srgbClr val="151B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Syntaxe :readfile("chemin/vers/le_fichier.txt");Exemple :&lt;?phpecho readfile("mon_fichier.txt");?&gt;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9603"/>
            <a:ext cx="947094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La Fonction fopen() : Ouvrir des Fichiers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60651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fopen()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est la porte d'entrée pour interagir avec les fichiers, permettant de les lire, écrire ou créer selon le mode choisi.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147298"/>
            <a:ext cx="13042821" cy="1250275"/>
          </a:xfrm>
          <a:prstGeom prst="roundRect">
            <a:avLst>
              <a:gd name="adj" fmla="val 6667"/>
            </a:avLst>
          </a:prstGeom>
          <a:solidFill>
            <a:srgbClr val="151B33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3147298"/>
            <a:ext cx="13062585" cy="1250275"/>
          </a:xfrm>
          <a:prstGeom prst="roundRect">
            <a:avLst>
              <a:gd name="adj" fmla="val 2381"/>
            </a:avLst>
          </a:prstGeom>
          <a:solidFill>
            <a:srgbClr val="151B33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296126"/>
            <a:ext cx="1266586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highlight>
                  <a:srgbClr val="151B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Syntaxe :fopen("nom_du_fichier", "mode");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62081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Exemples de modes :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16159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lecture seule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548551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écriture seule (efface le contenu existant)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935504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ajout à la fin du fichier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632245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x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création uniquement si le fichier n'existe pas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9037"/>
            <a:ext cx="840902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Lire et Écrire avec fread() et fwrite()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93512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Lire avec fread()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44364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fread($ressource, $taille)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lit un fichier ouvert avec </a:t>
            </a: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fopen()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984427"/>
            <a:ext cx="6279356" cy="2202894"/>
          </a:xfrm>
          <a:prstGeom prst="roundRect">
            <a:avLst>
              <a:gd name="adj" fmla="val 3784"/>
            </a:avLst>
          </a:prstGeom>
          <a:solidFill>
            <a:srgbClr val="151B33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984427"/>
            <a:ext cx="6299121" cy="2202894"/>
          </a:xfrm>
          <a:prstGeom prst="roundRect">
            <a:avLst>
              <a:gd name="adj" fmla="val 1351"/>
            </a:avLst>
          </a:prstGeom>
          <a:solidFill>
            <a:srgbClr val="151B33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4133255"/>
            <a:ext cx="5902404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highlight>
                  <a:srgbClr val="151B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&lt;?php$f = fopen("mon_fichier.txt", "r");echo fread($f, filesize("mon_fichier.txt"));fclose($f);?&gt;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293512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Écrire avec fwrite()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564874" y="344364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fwrite()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permet d’écrire dans un fichier ouvert.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564874" y="3984427"/>
            <a:ext cx="6279356" cy="2202894"/>
          </a:xfrm>
          <a:prstGeom prst="roundRect">
            <a:avLst>
              <a:gd name="adj" fmla="val 3784"/>
            </a:avLst>
          </a:prstGeom>
          <a:solidFill>
            <a:srgbClr val="151B33"/>
          </a:solidFill>
          <a:ln/>
        </p:spPr>
      </p:sp>
      <p:sp>
        <p:nvSpPr>
          <p:cNvPr id="11" name="Shape 9"/>
          <p:cNvSpPr/>
          <p:nvPr/>
        </p:nvSpPr>
        <p:spPr>
          <a:xfrm>
            <a:off x="7554992" y="3984427"/>
            <a:ext cx="6299121" cy="2202894"/>
          </a:xfrm>
          <a:prstGeom prst="roundRect">
            <a:avLst>
              <a:gd name="adj" fmla="val 1351"/>
            </a:avLst>
          </a:prstGeom>
          <a:solidFill>
            <a:srgbClr val="151B33"/>
          </a:solidFill>
          <a:ln/>
        </p:spPr>
      </p:sp>
      <p:sp>
        <p:nvSpPr>
          <p:cNvPr id="12" name="Text 10"/>
          <p:cNvSpPr/>
          <p:nvPr/>
        </p:nvSpPr>
        <p:spPr>
          <a:xfrm>
            <a:off x="7753350" y="4133255"/>
            <a:ext cx="5902404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highlight>
                  <a:srgbClr val="151B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&lt;?php$f = fopen("log.txt", "a");fwrite($f, "Nouvelle ligne\n");fclose($f);?&gt;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39979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Fermer et Supprimer des Fichiers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93790" y="3277791"/>
            <a:ext cx="7556421" cy="1506736"/>
          </a:xfrm>
          <a:prstGeom prst="roundRect">
            <a:avLst>
              <a:gd name="adj" fmla="val 5532"/>
            </a:avLst>
          </a:prstGeom>
          <a:noFill/>
          <a:ln w="2286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15008" y="349900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Fermer avec fclose()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015008" y="3928229"/>
            <a:ext cx="711398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fclose($ressource)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permet de fermer un fichier proprement, libérant les ressources.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93790" y="4982885"/>
            <a:ext cx="7556421" cy="1506736"/>
          </a:xfrm>
          <a:prstGeom prst="roundRect">
            <a:avLst>
              <a:gd name="adj" fmla="val 5532"/>
            </a:avLst>
          </a:prstGeom>
          <a:noFill/>
          <a:ln w="2286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15008" y="5204103"/>
            <a:ext cx="286285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Supprimer avec unlink()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15008" y="5633323"/>
            <a:ext cx="711398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unlink("fichier.txt")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supprime définitivement le fichier spécifié du système.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09800"/>
            <a:ext cx="1020329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Fonctions Utiles pour la Gestion de Fichiers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22671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PHP offre une panoplie de fonctions pour une gestion complète des fichiers 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76749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file_exists()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vérifie si un fichier existe.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15444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filesize()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retourne la taille du fichier en octets.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541401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file_get_contents()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lit tout le contenu d'un fichier dans une chaîne.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928354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file_put_contents()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écrit directement une chaîne dans un fichier.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31530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rename()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renomme ou déplace un fichier.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70226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copy()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copie un fichier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vers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une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nouvelle destination. (Lien: https://www.php.net/manual/fr/ref.filesystem.php)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474</Words>
  <Application>Microsoft Office PowerPoint</Application>
  <PresentationFormat>Custom</PresentationFormat>
  <Paragraphs>50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Epilogue</vt:lpstr>
      <vt:lpstr>Consolas</vt:lpstr>
      <vt:lpstr>Fraunces Medium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An dry</cp:lastModifiedBy>
  <cp:revision>2</cp:revision>
  <dcterms:created xsi:type="dcterms:W3CDTF">2025-07-22T05:28:32Z</dcterms:created>
  <dcterms:modified xsi:type="dcterms:W3CDTF">2025-07-23T05:48:21Z</dcterms:modified>
</cp:coreProperties>
</file>